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E1ECF-B268-4FC1-AE11-322DFB7D42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02932A-A322-495F-8FCD-23BE03231E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42C624-CB8B-4E99-AA41-EA96CE1569F2}"/>
              </a:ext>
            </a:extLst>
          </p:cNvPr>
          <p:cNvSpPr txBox="1"/>
          <p:nvPr userDrawn="1"/>
        </p:nvSpPr>
        <p:spPr>
          <a:xfrm>
            <a:off x="5887082" y="6439412"/>
            <a:ext cx="6094770" cy="299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ro-RO" sz="10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www.ie.utcluj.ro</a:t>
            </a:r>
            <a:endParaRPr lang="id-ID" sz="10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E326AAC-8A1B-4C6D-83AE-C561F1A50684}"/>
              </a:ext>
            </a:extLst>
          </p:cNvPr>
          <p:cNvCxnSpPr/>
          <p:nvPr userDrawn="1"/>
        </p:nvCxnSpPr>
        <p:spPr>
          <a:xfrm flipH="1">
            <a:off x="9590652" y="6618564"/>
            <a:ext cx="13120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9" name="Graphic 8">
            <a:extLst>
              <a:ext uri="{FF2B5EF4-FFF2-40B4-BE49-F238E27FC236}">
                <a16:creationId xmlns:a16="http://schemas.microsoft.com/office/drawing/2014/main" id="{CC988E57-10CD-4D2A-97CC-346DCAEAF4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71183" y="239436"/>
            <a:ext cx="1418296" cy="70914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8BB1136-4FEC-43C0-AC32-90BA8F86D01D}"/>
              </a:ext>
            </a:extLst>
          </p:cNvPr>
          <p:cNvSpPr/>
          <p:nvPr userDrawn="1"/>
        </p:nvSpPr>
        <p:spPr>
          <a:xfrm rot="16200000" flipH="1">
            <a:off x="-1688159" y="3117903"/>
            <a:ext cx="3933507" cy="320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100" b="0" dirty="0" err="1">
                <a:solidFill>
                  <a:schemeClr val="bg1">
                    <a:lumMod val="65000"/>
                  </a:schemeClr>
                </a:solidFill>
              </a:rPr>
              <a:t>Facultatea</a:t>
            </a:r>
            <a:r>
              <a:rPr lang="en-US" sz="1100" b="0" dirty="0">
                <a:solidFill>
                  <a:schemeClr val="bg1">
                    <a:lumMod val="65000"/>
                  </a:schemeClr>
                </a:solidFill>
              </a:rPr>
              <a:t> de </a:t>
            </a:r>
            <a:r>
              <a:rPr lang="en-US" sz="1100" b="0" dirty="0" err="1">
                <a:solidFill>
                  <a:schemeClr val="bg1">
                    <a:lumMod val="65000"/>
                  </a:schemeClr>
                </a:solidFill>
              </a:rPr>
              <a:t>Inginerie</a:t>
            </a:r>
            <a:r>
              <a:rPr lang="en-US" sz="1100" b="0" dirty="0">
                <a:solidFill>
                  <a:schemeClr val="bg1">
                    <a:lumMod val="65000"/>
                  </a:schemeClr>
                </a:solidFill>
              </a:rPr>
              <a:t> Electric</a:t>
            </a:r>
            <a:r>
              <a:rPr lang="ro-RO" sz="1100" b="0" dirty="0">
                <a:solidFill>
                  <a:schemeClr val="bg1">
                    <a:lumMod val="65000"/>
                  </a:schemeClr>
                </a:solidFill>
              </a:rPr>
              <a:t>ă</a:t>
            </a:r>
            <a:endParaRPr lang="id-ID" sz="11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Freeform 68">
            <a:extLst>
              <a:ext uri="{FF2B5EF4-FFF2-40B4-BE49-F238E27FC236}">
                <a16:creationId xmlns:a16="http://schemas.microsoft.com/office/drawing/2014/main" id="{ADBF6F2D-59C1-4B26-A7D2-8195D7AFC680}"/>
              </a:ext>
            </a:extLst>
          </p:cNvPr>
          <p:cNvSpPr>
            <a:spLocks/>
          </p:cNvSpPr>
          <p:nvPr userDrawn="1"/>
        </p:nvSpPr>
        <p:spPr bwMode="auto">
          <a:xfrm flipV="1">
            <a:off x="230958" y="886612"/>
            <a:ext cx="183721" cy="369438"/>
          </a:xfrm>
          <a:custGeom>
            <a:avLst/>
            <a:gdLst>
              <a:gd name="T0" fmla="*/ 90488 w 92"/>
              <a:gd name="T1" fmla="*/ 203200 h 185"/>
              <a:gd name="T2" fmla="*/ 90488 w 92"/>
              <a:gd name="T3" fmla="*/ 0 h 185"/>
              <a:gd name="T4" fmla="*/ 53975 w 92"/>
              <a:gd name="T5" fmla="*/ 0 h 185"/>
              <a:gd name="T6" fmla="*/ 53975 w 92"/>
              <a:gd name="T7" fmla="*/ 203200 h 185"/>
              <a:gd name="T8" fmla="*/ 0 w 92"/>
              <a:gd name="T9" fmla="*/ 203200 h 185"/>
              <a:gd name="T10" fmla="*/ 73025 w 92"/>
              <a:gd name="T11" fmla="*/ 293687 h 185"/>
              <a:gd name="T12" fmla="*/ 146050 w 92"/>
              <a:gd name="T13" fmla="*/ 203200 h 185"/>
              <a:gd name="T14" fmla="*/ 90488 w 92"/>
              <a:gd name="T15" fmla="*/ 203200 h 18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92" h="185">
                <a:moveTo>
                  <a:pt x="57" y="128"/>
                </a:moveTo>
                <a:lnTo>
                  <a:pt x="57" y="0"/>
                </a:lnTo>
                <a:lnTo>
                  <a:pt x="34" y="0"/>
                </a:lnTo>
                <a:lnTo>
                  <a:pt x="34" y="128"/>
                </a:lnTo>
                <a:lnTo>
                  <a:pt x="0" y="128"/>
                </a:lnTo>
                <a:lnTo>
                  <a:pt x="46" y="185"/>
                </a:lnTo>
                <a:lnTo>
                  <a:pt x="92" y="128"/>
                </a:lnTo>
                <a:lnTo>
                  <a:pt x="57" y="128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" name="Picture 11" descr="A picture containing qr code&#10;&#10;Description automatically generated">
            <a:extLst>
              <a:ext uri="{FF2B5EF4-FFF2-40B4-BE49-F238E27FC236}">
                <a16:creationId xmlns:a16="http://schemas.microsoft.com/office/drawing/2014/main" id="{DE7A2336-DF45-4086-95B4-0339022D816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34" y="239435"/>
            <a:ext cx="1063264" cy="592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464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60B40-80BC-474D-B181-DE3451C74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1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CCC8DA-24DF-433A-9A36-30318E0D3E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AFC015-ED05-4B56-867B-913FA5571270}"/>
              </a:ext>
            </a:extLst>
          </p:cNvPr>
          <p:cNvSpPr txBox="1"/>
          <p:nvPr userDrawn="1"/>
        </p:nvSpPr>
        <p:spPr>
          <a:xfrm>
            <a:off x="5887082" y="6439412"/>
            <a:ext cx="6094770" cy="299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ro-RO" sz="10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www.ie.utcluj.ro</a:t>
            </a:r>
            <a:endParaRPr lang="id-ID" sz="10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798C5E9-1936-43D0-90DA-7A65ED6B7F9E}"/>
              </a:ext>
            </a:extLst>
          </p:cNvPr>
          <p:cNvCxnSpPr/>
          <p:nvPr userDrawn="1"/>
        </p:nvCxnSpPr>
        <p:spPr>
          <a:xfrm flipH="1">
            <a:off x="9590652" y="6618564"/>
            <a:ext cx="13120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9" name="Graphic 8">
            <a:extLst>
              <a:ext uri="{FF2B5EF4-FFF2-40B4-BE49-F238E27FC236}">
                <a16:creationId xmlns:a16="http://schemas.microsoft.com/office/drawing/2014/main" id="{2BDBC3B5-57F3-4579-9123-D01CEC551B9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71183" y="239436"/>
            <a:ext cx="1418296" cy="70914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8AA9EA2-9B9A-4F77-9192-58D024E379AC}"/>
              </a:ext>
            </a:extLst>
          </p:cNvPr>
          <p:cNvSpPr/>
          <p:nvPr userDrawn="1"/>
        </p:nvSpPr>
        <p:spPr>
          <a:xfrm rot="16200000" flipH="1">
            <a:off x="-1688159" y="3117903"/>
            <a:ext cx="3933507" cy="320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100" b="0" dirty="0" err="1">
                <a:solidFill>
                  <a:schemeClr val="bg1">
                    <a:lumMod val="65000"/>
                  </a:schemeClr>
                </a:solidFill>
              </a:rPr>
              <a:t>Facultatea</a:t>
            </a:r>
            <a:r>
              <a:rPr lang="en-US" sz="1100" b="0" dirty="0">
                <a:solidFill>
                  <a:schemeClr val="bg1">
                    <a:lumMod val="65000"/>
                  </a:schemeClr>
                </a:solidFill>
              </a:rPr>
              <a:t> de </a:t>
            </a:r>
            <a:r>
              <a:rPr lang="en-US" sz="1100" b="0" dirty="0" err="1">
                <a:solidFill>
                  <a:schemeClr val="bg1">
                    <a:lumMod val="65000"/>
                  </a:schemeClr>
                </a:solidFill>
              </a:rPr>
              <a:t>Inginerie</a:t>
            </a:r>
            <a:r>
              <a:rPr lang="en-US" sz="1100" b="0" dirty="0">
                <a:solidFill>
                  <a:schemeClr val="bg1">
                    <a:lumMod val="65000"/>
                  </a:schemeClr>
                </a:solidFill>
              </a:rPr>
              <a:t> Electric</a:t>
            </a:r>
            <a:r>
              <a:rPr lang="ro-RO" sz="1100" b="0" dirty="0">
                <a:solidFill>
                  <a:schemeClr val="bg1">
                    <a:lumMod val="65000"/>
                  </a:schemeClr>
                </a:solidFill>
              </a:rPr>
              <a:t>ă</a:t>
            </a:r>
            <a:endParaRPr lang="id-ID" sz="11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Freeform 68">
            <a:extLst>
              <a:ext uri="{FF2B5EF4-FFF2-40B4-BE49-F238E27FC236}">
                <a16:creationId xmlns:a16="http://schemas.microsoft.com/office/drawing/2014/main" id="{900FCD36-2EA6-455A-88EB-F4E92753BB9D}"/>
              </a:ext>
            </a:extLst>
          </p:cNvPr>
          <p:cNvSpPr>
            <a:spLocks/>
          </p:cNvSpPr>
          <p:nvPr userDrawn="1"/>
        </p:nvSpPr>
        <p:spPr bwMode="auto">
          <a:xfrm flipV="1">
            <a:off x="230958" y="886612"/>
            <a:ext cx="183721" cy="369438"/>
          </a:xfrm>
          <a:custGeom>
            <a:avLst/>
            <a:gdLst>
              <a:gd name="T0" fmla="*/ 90488 w 92"/>
              <a:gd name="T1" fmla="*/ 203200 h 185"/>
              <a:gd name="T2" fmla="*/ 90488 w 92"/>
              <a:gd name="T3" fmla="*/ 0 h 185"/>
              <a:gd name="T4" fmla="*/ 53975 w 92"/>
              <a:gd name="T5" fmla="*/ 0 h 185"/>
              <a:gd name="T6" fmla="*/ 53975 w 92"/>
              <a:gd name="T7" fmla="*/ 203200 h 185"/>
              <a:gd name="T8" fmla="*/ 0 w 92"/>
              <a:gd name="T9" fmla="*/ 203200 h 185"/>
              <a:gd name="T10" fmla="*/ 73025 w 92"/>
              <a:gd name="T11" fmla="*/ 293687 h 185"/>
              <a:gd name="T12" fmla="*/ 146050 w 92"/>
              <a:gd name="T13" fmla="*/ 203200 h 185"/>
              <a:gd name="T14" fmla="*/ 90488 w 92"/>
              <a:gd name="T15" fmla="*/ 203200 h 18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92" h="185">
                <a:moveTo>
                  <a:pt x="57" y="128"/>
                </a:moveTo>
                <a:lnTo>
                  <a:pt x="57" y="0"/>
                </a:lnTo>
                <a:lnTo>
                  <a:pt x="34" y="0"/>
                </a:lnTo>
                <a:lnTo>
                  <a:pt x="34" y="128"/>
                </a:lnTo>
                <a:lnTo>
                  <a:pt x="0" y="128"/>
                </a:lnTo>
                <a:lnTo>
                  <a:pt x="46" y="185"/>
                </a:lnTo>
                <a:lnTo>
                  <a:pt x="92" y="128"/>
                </a:lnTo>
                <a:lnTo>
                  <a:pt x="57" y="128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" name="Picture 11" descr="A picture containing qr code&#10;&#10;Description automatically generated">
            <a:extLst>
              <a:ext uri="{FF2B5EF4-FFF2-40B4-BE49-F238E27FC236}">
                <a16:creationId xmlns:a16="http://schemas.microsoft.com/office/drawing/2014/main" id="{BE5D06A2-AD12-422B-83A6-1D2B0EB8ACE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34" y="239435"/>
            <a:ext cx="1063264" cy="592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784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866A61-0137-4384-8460-C462CC521B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>
            <a:normAutofit/>
          </a:bodyPr>
          <a:lstStyle>
            <a:lvl1pPr>
              <a:defRPr sz="2800" b="1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A5A0FC-8615-47AF-B78B-7A948E3ED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C6B9A0-FB4A-4922-B702-568F6F8AA4A2}"/>
              </a:ext>
            </a:extLst>
          </p:cNvPr>
          <p:cNvSpPr txBox="1"/>
          <p:nvPr userDrawn="1"/>
        </p:nvSpPr>
        <p:spPr>
          <a:xfrm>
            <a:off x="5887082" y="6439412"/>
            <a:ext cx="6094770" cy="299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ro-RO" sz="10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www.ie.utcluj.ro</a:t>
            </a:r>
            <a:endParaRPr lang="id-ID" sz="10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18F5D54-05F3-4B88-8B58-4F241F129763}"/>
              </a:ext>
            </a:extLst>
          </p:cNvPr>
          <p:cNvCxnSpPr/>
          <p:nvPr userDrawn="1"/>
        </p:nvCxnSpPr>
        <p:spPr>
          <a:xfrm flipH="1">
            <a:off x="9590652" y="6618564"/>
            <a:ext cx="13120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9" name="Graphic 8">
            <a:extLst>
              <a:ext uri="{FF2B5EF4-FFF2-40B4-BE49-F238E27FC236}">
                <a16:creationId xmlns:a16="http://schemas.microsoft.com/office/drawing/2014/main" id="{F47F8C12-F35D-440C-92A6-C7761DF831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71183" y="239436"/>
            <a:ext cx="1418296" cy="70914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D5F9F72-AFE5-421B-9B3D-08C79CB9AAB4}"/>
              </a:ext>
            </a:extLst>
          </p:cNvPr>
          <p:cNvSpPr/>
          <p:nvPr userDrawn="1"/>
        </p:nvSpPr>
        <p:spPr>
          <a:xfrm rot="16200000" flipH="1">
            <a:off x="-1688159" y="3117903"/>
            <a:ext cx="3933507" cy="320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100" b="0" dirty="0" err="1">
                <a:solidFill>
                  <a:schemeClr val="bg1">
                    <a:lumMod val="65000"/>
                  </a:schemeClr>
                </a:solidFill>
              </a:rPr>
              <a:t>Facultatea</a:t>
            </a:r>
            <a:r>
              <a:rPr lang="en-US" sz="1100" b="0" dirty="0">
                <a:solidFill>
                  <a:schemeClr val="bg1">
                    <a:lumMod val="65000"/>
                  </a:schemeClr>
                </a:solidFill>
              </a:rPr>
              <a:t> de </a:t>
            </a:r>
            <a:r>
              <a:rPr lang="en-US" sz="1100" b="0" dirty="0" err="1">
                <a:solidFill>
                  <a:schemeClr val="bg1">
                    <a:lumMod val="65000"/>
                  </a:schemeClr>
                </a:solidFill>
              </a:rPr>
              <a:t>Inginerie</a:t>
            </a:r>
            <a:r>
              <a:rPr lang="en-US" sz="1100" b="0" dirty="0">
                <a:solidFill>
                  <a:schemeClr val="bg1">
                    <a:lumMod val="65000"/>
                  </a:schemeClr>
                </a:solidFill>
              </a:rPr>
              <a:t> Electric</a:t>
            </a:r>
            <a:r>
              <a:rPr lang="ro-RO" sz="1100" b="0" dirty="0">
                <a:solidFill>
                  <a:schemeClr val="bg1">
                    <a:lumMod val="65000"/>
                  </a:schemeClr>
                </a:solidFill>
              </a:rPr>
              <a:t>ă</a:t>
            </a:r>
            <a:endParaRPr lang="id-ID" sz="11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Freeform 68">
            <a:extLst>
              <a:ext uri="{FF2B5EF4-FFF2-40B4-BE49-F238E27FC236}">
                <a16:creationId xmlns:a16="http://schemas.microsoft.com/office/drawing/2014/main" id="{EA0A37A0-7538-4E32-9C57-583535E2E1C7}"/>
              </a:ext>
            </a:extLst>
          </p:cNvPr>
          <p:cNvSpPr>
            <a:spLocks/>
          </p:cNvSpPr>
          <p:nvPr userDrawn="1"/>
        </p:nvSpPr>
        <p:spPr bwMode="auto">
          <a:xfrm flipV="1">
            <a:off x="230958" y="886612"/>
            <a:ext cx="183721" cy="369438"/>
          </a:xfrm>
          <a:custGeom>
            <a:avLst/>
            <a:gdLst>
              <a:gd name="T0" fmla="*/ 90488 w 92"/>
              <a:gd name="T1" fmla="*/ 203200 h 185"/>
              <a:gd name="T2" fmla="*/ 90488 w 92"/>
              <a:gd name="T3" fmla="*/ 0 h 185"/>
              <a:gd name="T4" fmla="*/ 53975 w 92"/>
              <a:gd name="T5" fmla="*/ 0 h 185"/>
              <a:gd name="T6" fmla="*/ 53975 w 92"/>
              <a:gd name="T7" fmla="*/ 203200 h 185"/>
              <a:gd name="T8" fmla="*/ 0 w 92"/>
              <a:gd name="T9" fmla="*/ 203200 h 185"/>
              <a:gd name="T10" fmla="*/ 73025 w 92"/>
              <a:gd name="T11" fmla="*/ 293687 h 185"/>
              <a:gd name="T12" fmla="*/ 146050 w 92"/>
              <a:gd name="T13" fmla="*/ 203200 h 185"/>
              <a:gd name="T14" fmla="*/ 90488 w 92"/>
              <a:gd name="T15" fmla="*/ 203200 h 18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92" h="185">
                <a:moveTo>
                  <a:pt x="57" y="128"/>
                </a:moveTo>
                <a:lnTo>
                  <a:pt x="57" y="0"/>
                </a:lnTo>
                <a:lnTo>
                  <a:pt x="34" y="0"/>
                </a:lnTo>
                <a:lnTo>
                  <a:pt x="34" y="128"/>
                </a:lnTo>
                <a:lnTo>
                  <a:pt x="0" y="128"/>
                </a:lnTo>
                <a:lnTo>
                  <a:pt x="46" y="185"/>
                </a:lnTo>
                <a:lnTo>
                  <a:pt x="92" y="128"/>
                </a:lnTo>
                <a:lnTo>
                  <a:pt x="57" y="128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" name="Picture 11" descr="A picture containing qr code&#10;&#10;Description automatically generated">
            <a:extLst>
              <a:ext uri="{FF2B5EF4-FFF2-40B4-BE49-F238E27FC236}">
                <a16:creationId xmlns:a16="http://schemas.microsoft.com/office/drawing/2014/main" id="{55FFFCB1-530E-42B8-B9FD-EDDCB0DB86F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34" y="239435"/>
            <a:ext cx="1063264" cy="592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227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33199-E3D8-42CF-BB2E-C83AF51E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1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B0DD9-BCD7-45BC-A953-186780C50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4F0D5E-8015-4958-8B17-4C50D243938C}"/>
              </a:ext>
            </a:extLst>
          </p:cNvPr>
          <p:cNvSpPr txBox="1"/>
          <p:nvPr userDrawn="1"/>
        </p:nvSpPr>
        <p:spPr>
          <a:xfrm>
            <a:off x="5887082" y="6439412"/>
            <a:ext cx="6094770" cy="299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ro-RO" sz="10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www.ie.utcluj.ro</a:t>
            </a:r>
            <a:endParaRPr lang="id-ID" sz="10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DA8497D-E884-4743-B7DF-7ACAA5B8A449}"/>
              </a:ext>
            </a:extLst>
          </p:cNvPr>
          <p:cNvCxnSpPr/>
          <p:nvPr userDrawn="1"/>
        </p:nvCxnSpPr>
        <p:spPr>
          <a:xfrm flipH="1">
            <a:off x="9590652" y="6618564"/>
            <a:ext cx="13120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9" name="Graphic 8">
            <a:extLst>
              <a:ext uri="{FF2B5EF4-FFF2-40B4-BE49-F238E27FC236}">
                <a16:creationId xmlns:a16="http://schemas.microsoft.com/office/drawing/2014/main" id="{6069D6CA-EA34-4883-9371-9A07171124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71183" y="239436"/>
            <a:ext cx="1418296" cy="70914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47CBA2D-A22E-42E4-8E11-31AD83CD2D8B}"/>
              </a:ext>
            </a:extLst>
          </p:cNvPr>
          <p:cNvSpPr/>
          <p:nvPr userDrawn="1"/>
        </p:nvSpPr>
        <p:spPr>
          <a:xfrm rot="16200000" flipH="1">
            <a:off x="-1688159" y="3117903"/>
            <a:ext cx="3933507" cy="320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100" b="0" dirty="0" err="1">
                <a:solidFill>
                  <a:schemeClr val="bg1">
                    <a:lumMod val="65000"/>
                  </a:schemeClr>
                </a:solidFill>
              </a:rPr>
              <a:t>Facultatea</a:t>
            </a:r>
            <a:r>
              <a:rPr lang="en-US" sz="1100" b="0" dirty="0">
                <a:solidFill>
                  <a:schemeClr val="bg1">
                    <a:lumMod val="65000"/>
                  </a:schemeClr>
                </a:solidFill>
              </a:rPr>
              <a:t> de </a:t>
            </a:r>
            <a:r>
              <a:rPr lang="en-US" sz="1100" b="0" dirty="0" err="1">
                <a:solidFill>
                  <a:schemeClr val="bg1">
                    <a:lumMod val="65000"/>
                  </a:schemeClr>
                </a:solidFill>
              </a:rPr>
              <a:t>Inginerie</a:t>
            </a:r>
            <a:r>
              <a:rPr lang="en-US" sz="1100" b="0" dirty="0">
                <a:solidFill>
                  <a:schemeClr val="bg1">
                    <a:lumMod val="65000"/>
                  </a:schemeClr>
                </a:solidFill>
              </a:rPr>
              <a:t> Electric</a:t>
            </a:r>
            <a:r>
              <a:rPr lang="ro-RO" sz="1100" b="0" dirty="0">
                <a:solidFill>
                  <a:schemeClr val="bg1">
                    <a:lumMod val="65000"/>
                  </a:schemeClr>
                </a:solidFill>
              </a:rPr>
              <a:t>ă</a:t>
            </a:r>
            <a:endParaRPr lang="id-ID" sz="11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Freeform 68">
            <a:extLst>
              <a:ext uri="{FF2B5EF4-FFF2-40B4-BE49-F238E27FC236}">
                <a16:creationId xmlns:a16="http://schemas.microsoft.com/office/drawing/2014/main" id="{0DBEEB08-DAE2-46A7-8849-6380F522D290}"/>
              </a:ext>
            </a:extLst>
          </p:cNvPr>
          <p:cNvSpPr>
            <a:spLocks/>
          </p:cNvSpPr>
          <p:nvPr userDrawn="1"/>
        </p:nvSpPr>
        <p:spPr bwMode="auto">
          <a:xfrm flipV="1">
            <a:off x="230958" y="886612"/>
            <a:ext cx="183721" cy="369438"/>
          </a:xfrm>
          <a:custGeom>
            <a:avLst/>
            <a:gdLst>
              <a:gd name="T0" fmla="*/ 90488 w 92"/>
              <a:gd name="T1" fmla="*/ 203200 h 185"/>
              <a:gd name="T2" fmla="*/ 90488 w 92"/>
              <a:gd name="T3" fmla="*/ 0 h 185"/>
              <a:gd name="T4" fmla="*/ 53975 w 92"/>
              <a:gd name="T5" fmla="*/ 0 h 185"/>
              <a:gd name="T6" fmla="*/ 53975 w 92"/>
              <a:gd name="T7" fmla="*/ 203200 h 185"/>
              <a:gd name="T8" fmla="*/ 0 w 92"/>
              <a:gd name="T9" fmla="*/ 203200 h 185"/>
              <a:gd name="T10" fmla="*/ 73025 w 92"/>
              <a:gd name="T11" fmla="*/ 293687 h 185"/>
              <a:gd name="T12" fmla="*/ 146050 w 92"/>
              <a:gd name="T13" fmla="*/ 203200 h 185"/>
              <a:gd name="T14" fmla="*/ 90488 w 92"/>
              <a:gd name="T15" fmla="*/ 203200 h 18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92" h="185">
                <a:moveTo>
                  <a:pt x="57" y="128"/>
                </a:moveTo>
                <a:lnTo>
                  <a:pt x="57" y="0"/>
                </a:lnTo>
                <a:lnTo>
                  <a:pt x="34" y="0"/>
                </a:lnTo>
                <a:lnTo>
                  <a:pt x="34" y="128"/>
                </a:lnTo>
                <a:lnTo>
                  <a:pt x="0" y="128"/>
                </a:lnTo>
                <a:lnTo>
                  <a:pt x="46" y="185"/>
                </a:lnTo>
                <a:lnTo>
                  <a:pt x="92" y="128"/>
                </a:lnTo>
                <a:lnTo>
                  <a:pt x="57" y="128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" name="Picture 11" descr="A picture containing qr code&#10;&#10;Description automatically generated">
            <a:extLst>
              <a:ext uri="{FF2B5EF4-FFF2-40B4-BE49-F238E27FC236}">
                <a16:creationId xmlns:a16="http://schemas.microsoft.com/office/drawing/2014/main" id="{B3308198-8370-4826-8A49-1317DBBC2E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34" y="239435"/>
            <a:ext cx="1063264" cy="592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622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4476D-7B31-4668-82B8-2314359E6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B160F6-C9C4-439E-AC7B-CF90600102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1052C0-9D77-4436-B8F4-E17E9D072CEA}"/>
              </a:ext>
            </a:extLst>
          </p:cNvPr>
          <p:cNvSpPr txBox="1"/>
          <p:nvPr userDrawn="1"/>
        </p:nvSpPr>
        <p:spPr>
          <a:xfrm>
            <a:off x="5887082" y="6439412"/>
            <a:ext cx="6094770" cy="299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ro-RO" sz="10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www.ie.utcluj.ro</a:t>
            </a:r>
            <a:endParaRPr lang="id-ID" sz="10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5EA3D40-CEAE-40AE-A1E6-A74957788C2B}"/>
              </a:ext>
            </a:extLst>
          </p:cNvPr>
          <p:cNvCxnSpPr/>
          <p:nvPr userDrawn="1"/>
        </p:nvCxnSpPr>
        <p:spPr>
          <a:xfrm flipH="1">
            <a:off x="9590652" y="6618564"/>
            <a:ext cx="13120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9" name="Graphic 8">
            <a:extLst>
              <a:ext uri="{FF2B5EF4-FFF2-40B4-BE49-F238E27FC236}">
                <a16:creationId xmlns:a16="http://schemas.microsoft.com/office/drawing/2014/main" id="{5B4AFF6B-8800-4EEA-B78C-3B7A559B81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71183" y="239436"/>
            <a:ext cx="1418296" cy="70914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D6A403A-3B6E-4BD4-BBF8-3C4DD56F012F}"/>
              </a:ext>
            </a:extLst>
          </p:cNvPr>
          <p:cNvSpPr/>
          <p:nvPr userDrawn="1"/>
        </p:nvSpPr>
        <p:spPr>
          <a:xfrm rot="16200000" flipH="1">
            <a:off x="-1688159" y="3117903"/>
            <a:ext cx="3933507" cy="320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100" b="0" dirty="0" err="1">
                <a:solidFill>
                  <a:schemeClr val="bg1">
                    <a:lumMod val="65000"/>
                  </a:schemeClr>
                </a:solidFill>
              </a:rPr>
              <a:t>Facultatea</a:t>
            </a:r>
            <a:r>
              <a:rPr lang="en-US" sz="1100" b="0" dirty="0">
                <a:solidFill>
                  <a:schemeClr val="bg1">
                    <a:lumMod val="65000"/>
                  </a:schemeClr>
                </a:solidFill>
              </a:rPr>
              <a:t> de </a:t>
            </a:r>
            <a:r>
              <a:rPr lang="en-US" sz="1100" b="0" dirty="0" err="1">
                <a:solidFill>
                  <a:schemeClr val="bg1">
                    <a:lumMod val="65000"/>
                  </a:schemeClr>
                </a:solidFill>
              </a:rPr>
              <a:t>Inginerie</a:t>
            </a:r>
            <a:r>
              <a:rPr lang="en-US" sz="1100" b="0" dirty="0">
                <a:solidFill>
                  <a:schemeClr val="bg1">
                    <a:lumMod val="65000"/>
                  </a:schemeClr>
                </a:solidFill>
              </a:rPr>
              <a:t> Electric</a:t>
            </a:r>
            <a:r>
              <a:rPr lang="ro-RO" sz="1100" b="0" dirty="0">
                <a:solidFill>
                  <a:schemeClr val="bg1">
                    <a:lumMod val="65000"/>
                  </a:schemeClr>
                </a:solidFill>
              </a:rPr>
              <a:t>ă</a:t>
            </a:r>
            <a:endParaRPr lang="id-ID" sz="11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Freeform 68">
            <a:extLst>
              <a:ext uri="{FF2B5EF4-FFF2-40B4-BE49-F238E27FC236}">
                <a16:creationId xmlns:a16="http://schemas.microsoft.com/office/drawing/2014/main" id="{D569D4C7-7902-4B23-AD6F-748958EBC425}"/>
              </a:ext>
            </a:extLst>
          </p:cNvPr>
          <p:cNvSpPr>
            <a:spLocks/>
          </p:cNvSpPr>
          <p:nvPr userDrawn="1"/>
        </p:nvSpPr>
        <p:spPr bwMode="auto">
          <a:xfrm flipV="1">
            <a:off x="230958" y="886612"/>
            <a:ext cx="183721" cy="369438"/>
          </a:xfrm>
          <a:custGeom>
            <a:avLst/>
            <a:gdLst>
              <a:gd name="T0" fmla="*/ 90488 w 92"/>
              <a:gd name="T1" fmla="*/ 203200 h 185"/>
              <a:gd name="T2" fmla="*/ 90488 w 92"/>
              <a:gd name="T3" fmla="*/ 0 h 185"/>
              <a:gd name="T4" fmla="*/ 53975 w 92"/>
              <a:gd name="T5" fmla="*/ 0 h 185"/>
              <a:gd name="T6" fmla="*/ 53975 w 92"/>
              <a:gd name="T7" fmla="*/ 203200 h 185"/>
              <a:gd name="T8" fmla="*/ 0 w 92"/>
              <a:gd name="T9" fmla="*/ 203200 h 185"/>
              <a:gd name="T10" fmla="*/ 73025 w 92"/>
              <a:gd name="T11" fmla="*/ 293687 h 185"/>
              <a:gd name="T12" fmla="*/ 146050 w 92"/>
              <a:gd name="T13" fmla="*/ 203200 h 185"/>
              <a:gd name="T14" fmla="*/ 90488 w 92"/>
              <a:gd name="T15" fmla="*/ 203200 h 18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92" h="185">
                <a:moveTo>
                  <a:pt x="57" y="128"/>
                </a:moveTo>
                <a:lnTo>
                  <a:pt x="57" y="0"/>
                </a:lnTo>
                <a:lnTo>
                  <a:pt x="34" y="0"/>
                </a:lnTo>
                <a:lnTo>
                  <a:pt x="34" y="128"/>
                </a:lnTo>
                <a:lnTo>
                  <a:pt x="0" y="128"/>
                </a:lnTo>
                <a:lnTo>
                  <a:pt x="46" y="185"/>
                </a:lnTo>
                <a:lnTo>
                  <a:pt x="92" y="128"/>
                </a:lnTo>
                <a:lnTo>
                  <a:pt x="57" y="128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" name="Picture 11" descr="A picture containing qr code&#10;&#10;Description automatically generated">
            <a:extLst>
              <a:ext uri="{FF2B5EF4-FFF2-40B4-BE49-F238E27FC236}">
                <a16:creationId xmlns:a16="http://schemas.microsoft.com/office/drawing/2014/main" id="{24DB2140-AD7C-4DFB-9F41-F17C0CF2C1C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34" y="239435"/>
            <a:ext cx="1063264" cy="592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201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9A59A-DEB8-4EB3-8674-27A96CFE4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1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6F082-5837-4F2C-A811-DDDC5E03B8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4A86BB-51F7-4EEC-888F-57EDA768C2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3BDDA2-5748-48AD-85F8-75E3369A910E}"/>
              </a:ext>
            </a:extLst>
          </p:cNvPr>
          <p:cNvSpPr txBox="1"/>
          <p:nvPr userDrawn="1"/>
        </p:nvSpPr>
        <p:spPr>
          <a:xfrm>
            <a:off x="5887082" y="6439412"/>
            <a:ext cx="6094770" cy="299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ro-RO" sz="10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www.ie.utcluj.ro</a:t>
            </a:r>
            <a:endParaRPr lang="id-ID" sz="10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8BF51F6-7D8E-4AF7-991B-56B129DF1F04}"/>
              </a:ext>
            </a:extLst>
          </p:cNvPr>
          <p:cNvCxnSpPr/>
          <p:nvPr userDrawn="1"/>
        </p:nvCxnSpPr>
        <p:spPr>
          <a:xfrm flipH="1">
            <a:off x="9590652" y="6618564"/>
            <a:ext cx="13120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0" name="Graphic 9">
            <a:extLst>
              <a:ext uri="{FF2B5EF4-FFF2-40B4-BE49-F238E27FC236}">
                <a16:creationId xmlns:a16="http://schemas.microsoft.com/office/drawing/2014/main" id="{236DFB04-C56F-488E-9AF6-D57A23D81C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71183" y="239436"/>
            <a:ext cx="1418296" cy="70914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A44896B-D26D-4B0B-84BB-9391CE796BB9}"/>
              </a:ext>
            </a:extLst>
          </p:cNvPr>
          <p:cNvSpPr/>
          <p:nvPr userDrawn="1"/>
        </p:nvSpPr>
        <p:spPr>
          <a:xfrm rot="16200000" flipH="1">
            <a:off x="-1688159" y="3117903"/>
            <a:ext cx="3933507" cy="320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100" b="0" dirty="0" err="1">
                <a:solidFill>
                  <a:schemeClr val="bg1">
                    <a:lumMod val="65000"/>
                  </a:schemeClr>
                </a:solidFill>
              </a:rPr>
              <a:t>Facultatea</a:t>
            </a:r>
            <a:r>
              <a:rPr lang="en-US" sz="1100" b="0" dirty="0">
                <a:solidFill>
                  <a:schemeClr val="bg1">
                    <a:lumMod val="65000"/>
                  </a:schemeClr>
                </a:solidFill>
              </a:rPr>
              <a:t> de </a:t>
            </a:r>
            <a:r>
              <a:rPr lang="en-US" sz="1100" b="0" dirty="0" err="1">
                <a:solidFill>
                  <a:schemeClr val="bg1">
                    <a:lumMod val="65000"/>
                  </a:schemeClr>
                </a:solidFill>
              </a:rPr>
              <a:t>Inginerie</a:t>
            </a:r>
            <a:r>
              <a:rPr lang="en-US" sz="1100" b="0" dirty="0">
                <a:solidFill>
                  <a:schemeClr val="bg1">
                    <a:lumMod val="65000"/>
                  </a:schemeClr>
                </a:solidFill>
              </a:rPr>
              <a:t> Electric</a:t>
            </a:r>
            <a:r>
              <a:rPr lang="ro-RO" sz="1100" b="0" dirty="0">
                <a:solidFill>
                  <a:schemeClr val="bg1">
                    <a:lumMod val="65000"/>
                  </a:schemeClr>
                </a:solidFill>
              </a:rPr>
              <a:t>ă</a:t>
            </a:r>
            <a:endParaRPr lang="id-ID" sz="11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Freeform 68">
            <a:extLst>
              <a:ext uri="{FF2B5EF4-FFF2-40B4-BE49-F238E27FC236}">
                <a16:creationId xmlns:a16="http://schemas.microsoft.com/office/drawing/2014/main" id="{619DE7E0-CADD-4025-8F24-774ADAC25B4E}"/>
              </a:ext>
            </a:extLst>
          </p:cNvPr>
          <p:cNvSpPr>
            <a:spLocks/>
          </p:cNvSpPr>
          <p:nvPr userDrawn="1"/>
        </p:nvSpPr>
        <p:spPr bwMode="auto">
          <a:xfrm flipV="1">
            <a:off x="230958" y="886612"/>
            <a:ext cx="183721" cy="369438"/>
          </a:xfrm>
          <a:custGeom>
            <a:avLst/>
            <a:gdLst>
              <a:gd name="T0" fmla="*/ 90488 w 92"/>
              <a:gd name="T1" fmla="*/ 203200 h 185"/>
              <a:gd name="T2" fmla="*/ 90488 w 92"/>
              <a:gd name="T3" fmla="*/ 0 h 185"/>
              <a:gd name="T4" fmla="*/ 53975 w 92"/>
              <a:gd name="T5" fmla="*/ 0 h 185"/>
              <a:gd name="T6" fmla="*/ 53975 w 92"/>
              <a:gd name="T7" fmla="*/ 203200 h 185"/>
              <a:gd name="T8" fmla="*/ 0 w 92"/>
              <a:gd name="T9" fmla="*/ 203200 h 185"/>
              <a:gd name="T10" fmla="*/ 73025 w 92"/>
              <a:gd name="T11" fmla="*/ 293687 h 185"/>
              <a:gd name="T12" fmla="*/ 146050 w 92"/>
              <a:gd name="T13" fmla="*/ 203200 h 185"/>
              <a:gd name="T14" fmla="*/ 90488 w 92"/>
              <a:gd name="T15" fmla="*/ 203200 h 18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92" h="185">
                <a:moveTo>
                  <a:pt x="57" y="128"/>
                </a:moveTo>
                <a:lnTo>
                  <a:pt x="57" y="0"/>
                </a:lnTo>
                <a:lnTo>
                  <a:pt x="34" y="0"/>
                </a:lnTo>
                <a:lnTo>
                  <a:pt x="34" y="128"/>
                </a:lnTo>
                <a:lnTo>
                  <a:pt x="0" y="128"/>
                </a:lnTo>
                <a:lnTo>
                  <a:pt x="46" y="185"/>
                </a:lnTo>
                <a:lnTo>
                  <a:pt x="92" y="128"/>
                </a:lnTo>
                <a:lnTo>
                  <a:pt x="57" y="128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 descr="A picture containing qr code&#10;&#10;Description automatically generated">
            <a:extLst>
              <a:ext uri="{FF2B5EF4-FFF2-40B4-BE49-F238E27FC236}">
                <a16:creationId xmlns:a16="http://schemas.microsoft.com/office/drawing/2014/main" id="{12A5466D-CFBC-4E12-A4E9-9E3F75E458C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34" y="239435"/>
            <a:ext cx="1063264" cy="592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61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7F910-E29B-474F-A55D-425734DB8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2800" b="1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59D691-8B52-43BF-B533-D2A889DDF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A42966-C732-4A70-94F3-1FF0E0BFB4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665676-6BF5-42D6-BE2B-BD5FFBE6D8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2A6AA9-E0F1-4353-988D-4EC5A997FE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6D7771-9878-46E3-B8CF-5A7A44AF5A0A}"/>
              </a:ext>
            </a:extLst>
          </p:cNvPr>
          <p:cNvSpPr txBox="1"/>
          <p:nvPr userDrawn="1"/>
        </p:nvSpPr>
        <p:spPr>
          <a:xfrm>
            <a:off x="5887082" y="6439412"/>
            <a:ext cx="6094770" cy="299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ro-RO" sz="10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www.ie.utcluj.ro</a:t>
            </a:r>
            <a:endParaRPr lang="id-ID" sz="10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31DF0F7-46A6-4341-8FAF-B52E544C31DD}"/>
              </a:ext>
            </a:extLst>
          </p:cNvPr>
          <p:cNvCxnSpPr/>
          <p:nvPr userDrawn="1"/>
        </p:nvCxnSpPr>
        <p:spPr>
          <a:xfrm flipH="1">
            <a:off x="9590652" y="6618564"/>
            <a:ext cx="13120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2" name="Graphic 11">
            <a:extLst>
              <a:ext uri="{FF2B5EF4-FFF2-40B4-BE49-F238E27FC236}">
                <a16:creationId xmlns:a16="http://schemas.microsoft.com/office/drawing/2014/main" id="{1F70B25F-70D0-4F03-BB25-87860FA0715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71183" y="239436"/>
            <a:ext cx="1418296" cy="70914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1F082CF-6C1F-46BE-B51D-9E8A1C046618}"/>
              </a:ext>
            </a:extLst>
          </p:cNvPr>
          <p:cNvSpPr/>
          <p:nvPr userDrawn="1"/>
        </p:nvSpPr>
        <p:spPr>
          <a:xfrm rot="16200000" flipH="1">
            <a:off x="-1688159" y="3117903"/>
            <a:ext cx="3933507" cy="320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100" b="0" dirty="0" err="1">
                <a:solidFill>
                  <a:schemeClr val="bg1">
                    <a:lumMod val="65000"/>
                  </a:schemeClr>
                </a:solidFill>
              </a:rPr>
              <a:t>Facultatea</a:t>
            </a:r>
            <a:r>
              <a:rPr lang="en-US" sz="1100" b="0" dirty="0">
                <a:solidFill>
                  <a:schemeClr val="bg1">
                    <a:lumMod val="65000"/>
                  </a:schemeClr>
                </a:solidFill>
              </a:rPr>
              <a:t> de </a:t>
            </a:r>
            <a:r>
              <a:rPr lang="en-US" sz="1100" b="0" dirty="0" err="1">
                <a:solidFill>
                  <a:schemeClr val="bg1">
                    <a:lumMod val="65000"/>
                  </a:schemeClr>
                </a:solidFill>
              </a:rPr>
              <a:t>Inginerie</a:t>
            </a:r>
            <a:r>
              <a:rPr lang="en-US" sz="1100" b="0" dirty="0">
                <a:solidFill>
                  <a:schemeClr val="bg1">
                    <a:lumMod val="65000"/>
                  </a:schemeClr>
                </a:solidFill>
              </a:rPr>
              <a:t> Electric</a:t>
            </a:r>
            <a:r>
              <a:rPr lang="ro-RO" sz="1100" b="0" dirty="0">
                <a:solidFill>
                  <a:schemeClr val="bg1">
                    <a:lumMod val="65000"/>
                  </a:schemeClr>
                </a:solidFill>
              </a:rPr>
              <a:t>ă</a:t>
            </a:r>
            <a:endParaRPr lang="id-ID" sz="11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Freeform 68">
            <a:extLst>
              <a:ext uri="{FF2B5EF4-FFF2-40B4-BE49-F238E27FC236}">
                <a16:creationId xmlns:a16="http://schemas.microsoft.com/office/drawing/2014/main" id="{D44577DA-E1E6-481F-A398-3327C5DD24AB}"/>
              </a:ext>
            </a:extLst>
          </p:cNvPr>
          <p:cNvSpPr>
            <a:spLocks/>
          </p:cNvSpPr>
          <p:nvPr userDrawn="1"/>
        </p:nvSpPr>
        <p:spPr bwMode="auto">
          <a:xfrm flipV="1">
            <a:off x="230958" y="886612"/>
            <a:ext cx="183721" cy="369438"/>
          </a:xfrm>
          <a:custGeom>
            <a:avLst/>
            <a:gdLst>
              <a:gd name="T0" fmla="*/ 90488 w 92"/>
              <a:gd name="T1" fmla="*/ 203200 h 185"/>
              <a:gd name="T2" fmla="*/ 90488 w 92"/>
              <a:gd name="T3" fmla="*/ 0 h 185"/>
              <a:gd name="T4" fmla="*/ 53975 w 92"/>
              <a:gd name="T5" fmla="*/ 0 h 185"/>
              <a:gd name="T6" fmla="*/ 53975 w 92"/>
              <a:gd name="T7" fmla="*/ 203200 h 185"/>
              <a:gd name="T8" fmla="*/ 0 w 92"/>
              <a:gd name="T9" fmla="*/ 203200 h 185"/>
              <a:gd name="T10" fmla="*/ 73025 w 92"/>
              <a:gd name="T11" fmla="*/ 293687 h 185"/>
              <a:gd name="T12" fmla="*/ 146050 w 92"/>
              <a:gd name="T13" fmla="*/ 203200 h 185"/>
              <a:gd name="T14" fmla="*/ 90488 w 92"/>
              <a:gd name="T15" fmla="*/ 203200 h 18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92" h="185">
                <a:moveTo>
                  <a:pt x="57" y="128"/>
                </a:moveTo>
                <a:lnTo>
                  <a:pt x="57" y="0"/>
                </a:lnTo>
                <a:lnTo>
                  <a:pt x="34" y="0"/>
                </a:lnTo>
                <a:lnTo>
                  <a:pt x="34" y="128"/>
                </a:lnTo>
                <a:lnTo>
                  <a:pt x="0" y="128"/>
                </a:lnTo>
                <a:lnTo>
                  <a:pt x="46" y="185"/>
                </a:lnTo>
                <a:lnTo>
                  <a:pt x="92" y="128"/>
                </a:lnTo>
                <a:lnTo>
                  <a:pt x="57" y="128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5" name="Picture 14" descr="A picture containing qr code&#10;&#10;Description automatically generated">
            <a:extLst>
              <a:ext uri="{FF2B5EF4-FFF2-40B4-BE49-F238E27FC236}">
                <a16:creationId xmlns:a16="http://schemas.microsoft.com/office/drawing/2014/main" id="{0B9215DF-285B-46B3-9D39-6E493B4757C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34" y="239435"/>
            <a:ext cx="1063264" cy="592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10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E46A1-B162-4EDA-B76A-1F12FC850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1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A69EB0-0E69-4BC5-9DAE-3FD3433B0531}"/>
              </a:ext>
            </a:extLst>
          </p:cNvPr>
          <p:cNvSpPr txBox="1"/>
          <p:nvPr userDrawn="1"/>
        </p:nvSpPr>
        <p:spPr>
          <a:xfrm>
            <a:off x="5887082" y="6439412"/>
            <a:ext cx="6094770" cy="299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ro-RO" sz="10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www.ie.utcluj.ro</a:t>
            </a:r>
            <a:endParaRPr lang="id-ID" sz="10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73BF5FF-5816-4135-8C08-28CEE2E2D158}"/>
              </a:ext>
            </a:extLst>
          </p:cNvPr>
          <p:cNvCxnSpPr/>
          <p:nvPr userDrawn="1"/>
        </p:nvCxnSpPr>
        <p:spPr>
          <a:xfrm flipH="1">
            <a:off x="9590652" y="6618564"/>
            <a:ext cx="13120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8" name="Graphic 7">
            <a:extLst>
              <a:ext uri="{FF2B5EF4-FFF2-40B4-BE49-F238E27FC236}">
                <a16:creationId xmlns:a16="http://schemas.microsoft.com/office/drawing/2014/main" id="{0DF275F4-597A-40EF-8654-36B3597AE5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71183" y="239436"/>
            <a:ext cx="1418296" cy="70914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FCECB0-FDB3-47EC-A04D-20FAA5E78044}"/>
              </a:ext>
            </a:extLst>
          </p:cNvPr>
          <p:cNvSpPr/>
          <p:nvPr userDrawn="1"/>
        </p:nvSpPr>
        <p:spPr>
          <a:xfrm rot="16200000" flipH="1">
            <a:off x="-1688159" y="3117903"/>
            <a:ext cx="3933507" cy="320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100" b="0" dirty="0" err="1">
                <a:solidFill>
                  <a:schemeClr val="bg1">
                    <a:lumMod val="65000"/>
                  </a:schemeClr>
                </a:solidFill>
              </a:rPr>
              <a:t>Facultatea</a:t>
            </a:r>
            <a:r>
              <a:rPr lang="en-US" sz="1100" b="0" dirty="0">
                <a:solidFill>
                  <a:schemeClr val="bg1">
                    <a:lumMod val="65000"/>
                  </a:schemeClr>
                </a:solidFill>
              </a:rPr>
              <a:t> de </a:t>
            </a:r>
            <a:r>
              <a:rPr lang="en-US" sz="1100" b="0" dirty="0" err="1">
                <a:solidFill>
                  <a:schemeClr val="bg1">
                    <a:lumMod val="65000"/>
                  </a:schemeClr>
                </a:solidFill>
              </a:rPr>
              <a:t>Inginerie</a:t>
            </a:r>
            <a:r>
              <a:rPr lang="en-US" sz="1100" b="0" dirty="0">
                <a:solidFill>
                  <a:schemeClr val="bg1">
                    <a:lumMod val="65000"/>
                  </a:schemeClr>
                </a:solidFill>
              </a:rPr>
              <a:t> Electric</a:t>
            </a:r>
            <a:r>
              <a:rPr lang="ro-RO" sz="1100" b="0" dirty="0">
                <a:solidFill>
                  <a:schemeClr val="bg1">
                    <a:lumMod val="65000"/>
                  </a:schemeClr>
                </a:solidFill>
              </a:rPr>
              <a:t>ă</a:t>
            </a:r>
            <a:endParaRPr lang="id-ID" sz="11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Freeform 68">
            <a:extLst>
              <a:ext uri="{FF2B5EF4-FFF2-40B4-BE49-F238E27FC236}">
                <a16:creationId xmlns:a16="http://schemas.microsoft.com/office/drawing/2014/main" id="{64AABF2A-A271-4775-BF2D-4E0301925B1F}"/>
              </a:ext>
            </a:extLst>
          </p:cNvPr>
          <p:cNvSpPr>
            <a:spLocks/>
          </p:cNvSpPr>
          <p:nvPr userDrawn="1"/>
        </p:nvSpPr>
        <p:spPr bwMode="auto">
          <a:xfrm flipV="1">
            <a:off x="230958" y="886612"/>
            <a:ext cx="183721" cy="369438"/>
          </a:xfrm>
          <a:custGeom>
            <a:avLst/>
            <a:gdLst>
              <a:gd name="T0" fmla="*/ 90488 w 92"/>
              <a:gd name="T1" fmla="*/ 203200 h 185"/>
              <a:gd name="T2" fmla="*/ 90488 w 92"/>
              <a:gd name="T3" fmla="*/ 0 h 185"/>
              <a:gd name="T4" fmla="*/ 53975 w 92"/>
              <a:gd name="T5" fmla="*/ 0 h 185"/>
              <a:gd name="T6" fmla="*/ 53975 w 92"/>
              <a:gd name="T7" fmla="*/ 203200 h 185"/>
              <a:gd name="T8" fmla="*/ 0 w 92"/>
              <a:gd name="T9" fmla="*/ 203200 h 185"/>
              <a:gd name="T10" fmla="*/ 73025 w 92"/>
              <a:gd name="T11" fmla="*/ 293687 h 185"/>
              <a:gd name="T12" fmla="*/ 146050 w 92"/>
              <a:gd name="T13" fmla="*/ 203200 h 185"/>
              <a:gd name="T14" fmla="*/ 90488 w 92"/>
              <a:gd name="T15" fmla="*/ 203200 h 18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92" h="185">
                <a:moveTo>
                  <a:pt x="57" y="128"/>
                </a:moveTo>
                <a:lnTo>
                  <a:pt x="57" y="0"/>
                </a:lnTo>
                <a:lnTo>
                  <a:pt x="34" y="0"/>
                </a:lnTo>
                <a:lnTo>
                  <a:pt x="34" y="128"/>
                </a:lnTo>
                <a:lnTo>
                  <a:pt x="0" y="128"/>
                </a:lnTo>
                <a:lnTo>
                  <a:pt x="46" y="185"/>
                </a:lnTo>
                <a:lnTo>
                  <a:pt x="92" y="128"/>
                </a:lnTo>
                <a:lnTo>
                  <a:pt x="57" y="128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1" name="Picture 10" descr="A picture containing qr code&#10;&#10;Description automatically generated">
            <a:extLst>
              <a:ext uri="{FF2B5EF4-FFF2-40B4-BE49-F238E27FC236}">
                <a16:creationId xmlns:a16="http://schemas.microsoft.com/office/drawing/2014/main" id="{B8C0FB4F-3592-4758-9304-D290618C77E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34" y="239435"/>
            <a:ext cx="1063264" cy="592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89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1C93AB5-EF08-4F4F-8C4D-7AFBF124AB87}"/>
              </a:ext>
            </a:extLst>
          </p:cNvPr>
          <p:cNvSpPr txBox="1"/>
          <p:nvPr userDrawn="1"/>
        </p:nvSpPr>
        <p:spPr>
          <a:xfrm>
            <a:off x="5887082" y="6439412"/>
            <a:ext cx="6094770" cy="299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ro-RO" sz="10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www.ie.utcluj.ro</a:t>
            </a:r>
            <a:endParaRPr lang="id-ID" sz="10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20B1C71-6344-48CB-AD6C-EC05F33B4436}"/>
              </a:ext>
            </a:extLst>
          </p:cNvPr>
          <p:cNvCxnSpPr/>
          <p:nvPr userDrawn="1"/>
        </p:nvCxnSpPr>
        <p:spPr>
          <a:xfrm flipH="1">
            <a:off x="9590652" y="6618564"/>
            <a:ext cx="13120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7" name="Graphic 6">
            <a:extLst>
              <a:ext uri="{FF2B5EF4-FFF2-40B4-BE49-F238E27FC236}">
                <a16:creationId xmlns:a16="http://schemas.microsoft.com/office/drawing/2014/main" id="{EF2C28ED-CCD2-4D12-85C9-19C1474EF7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71183" y="239436"/>
            <a:ext cx="1418296" cy="70914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3486FDC-295C-4929-A720-2BAA8DC2016B}"/>
              </a:ext>
            </a:extLst>
          </p:cNvPr>
          <p:cNvSpPr/>
          <p:nvPr userDrawn="1"/>
        </p:nvSpPr>
        <p:spPr>
          <a:xfrm rot="16200000" flipH="1">
            <a:off x="-1688159" y="3117903"/>
            <a:ext cx="3933507" cy="320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100" b="0" dirty="0" err="1">
                <a:solidFill>
                  <a:schemeClr val="bg1">
                    <a:lumMod val="65000"/>
                  </a:schemeClr>
                </a:solidFill>
              </a:rPr>
              <a:t>Facultatea</a:t>
            </a:r>
            <a:r>
              <a:rPr lang="en-US" sz="1100" b="0" dirty="0">
                <a:solidFill>
                  <a:schemeClr val="bg1">
                    <a:lumMod val="65000"/>
                  </a:schemeClr>
                </a:solidFill>
              </a:rPr>
              <a:t> de </a:t>
            </a:r>
            <a:r>
              <a:rPr lang="en-US" sz="1100" b="0" dirty="0" err="1">
                <a:solidFill>
                  <a:schemeClr val="bg1">
                    <a:lumMod val="65000"/>
                  </a:schemeClr>
                </a:solidFill>
              </a:rPr>
              <a:t>Inginerie</a:t>
            </a:r>
            <a:r>
              <a:rPr lang="en-US" sz="1100" b="0" dirty="0">
                <a:solidFill>
                  <a:schemeClr val="bg1">
                    <a:lumMod val="65000"/>
                  </a:schemeClr>
                </a:solidFill>
              </a:rPr>
              <a:t> Electric</a:t>
            </a:r>
            <a:r>
              <a:rPr lang="ro-RO" sz="1100" b="0" dirty="0">
                <a:solidFill>
                  <a:schemeClr val="bg1">
                    <a:lumMod val="65000"/>
                  </a:schemeClr>
                </a:solidFill>
              </a:rPr>
              <a:t>ă</a:t>
            </a:r>
            <a:endParaRPr lang="id-ID" sz="11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Freeform 68">
            <a:extLst>
              <a:ext uri="{FF2B5EF4-FFF2-40B4-BE49-F238E27FC236}">
                <a16:creationId xmlns:a16="http://schemas.microsoft.com/office/drawing/2014/main" id="{DEFBD9A0-76A4-44BB-8D22-1CA611ED75E4}"/>
              </a:ext>
            </a:extLst>
          </p:cNvPr>
          <p:cNvSpPr>
            <a:spLocks/>
          </p:cNvSpPr>
          <p:nvPr userDrawn="1"/>
        </p:nvSpPr>
        <p:spPr bwMode="auto">
          <a:xfrm flipV="1">
            <a:off x="230958" y="886612"/>
            <a:ext cx="183721" cy="369438"/>
          </a:xfrm>
          <a:custGeom>
            <a:avLst/>
            <a:gdLst>
              <a:gd name="T0" fmla="*/ 90488 w 92"/>
              <a:gd name="T1" fmla="*/ 203200 h 185"/>
              <a:gd name="T2" fmla="*/ 90488 w 92"/>
              <a:gd name="T3" fmla="*/ 0 h 185"/>
              <a:gd name="T4" fmla="*/ 53975 w 92"/>
              <a:gd name="T5" fmla="*/ 0 h 185"/>
              <a:gd name="T6" fmla="*/ 53975 w 92"/>
              <a:gd name="T7" fmla="*/ 203200 h 185"/>
              <a:gd name="T8" fmla="*/ 0 w 92"/>
              <a:gd name="T9" fmla="*/ 203200 h 185"/>
              <a:gd name="T10" fmla="*/ 73025 w 92"/>
              <a:gd name="T11" fmla="*/ 293687 h 185"/>
              <a:gd name="T12" fmla="*/ 146050 w 92"/>
              <a:gd name="T13" fmla="*/ 203200 h 185"/>
              <a:gd name="T14" fmla="*/ 90488 w 92"/>
              <a:gd name="T15" fmla="*/ 203200 h 18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92" h="185">
                <a:moveTo>
                  <a:pt x="57" y="128"/>
                </a:moveTo>
                <a:lnTo>
                  <a:pt x="57" y="0"/>
                </a:lnTo>
                <a:lnTo>
                  <a:pt x="34" y="0"/>
                </a:lnTo>
                <a:lnTo>
                  <a:pt x="34" y="128"/>
                </a:lnTo>
                <a:lnTo>
                  <a:pt x="0" y="128"/>
                </a:lnTo>
                <a:lnTo>
                  <a:pt x="46" y="185"/>
                </a:lnTo>
                <a:lnTo>
                  <a:pt x="92" y="128"/>
                </a:lnTo>
                <a:lnTo>
                  <a:pt x="57" y="128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Picture 9" descr="A picture containing qr code&#10;&#10;Description automatically generated">
            <a:extLst>
              <a:ext uri="{FF2B5EF4-FFF2-40B4-BE49-F238E27FC236}">
                <a16:creationId xmlns:a16="http://schemas.microsoft.com/office/drawing/2014/main" id="{A1773658-284E-4C2A-B51B-E535A29B758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34" y="239435"/>
            <a:ext cx="1063264" cy="592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34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61516-1D43-4E82-8DBE-CC7EE1E02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CFFF7-63DB-42CA-A611-7ADDC1FCA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A38B6E-18D6-4410-88BB-60016A1CDA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EA0342-D037-4A52-82C2-327531CF1798}"/>
              </a:ext>
            </a:extLst>
          </p:cNvPr>
          <p:cNvSpPr txBox="1"/>
          <p:nvPr userDrawn="1"/>
        </p:nvSpPr>
        <p:spPr>
          <a:xfrm>
            <a:off x="5887082" y="6439412"/>
            <a:ext cx="6094770" cy="299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ro-RO" sz="10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www.ie.utcluj.ro</a:t>
            </a:r>
            <a:endParaRPr lang="id-ID" sz="10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3E37C08-D6BD-40D6-AE47-E761D678BDF8}"/>
              </a:ext>
            </a:extLst>
          </p:cNvPr>
          <p:cNvCxnSpPr/>
          <p:nvPr userDrawn="1"/>
        </p:nvCxnSpPr>
        <p:spPr>
          <a:xfrm flipH="1">
            <a:off x="9590652" y="6618564"/>
            <a:ext cx="13120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0" name="Graphic 9">
            <a:extLst>
              <a:ext uri="{FF2B5EF4-FFF2-40B4-BE49-F238E27FC236}">
                <a16:creationId xmlns:a16="http://schemas.microsoft.com/office/drawing/2014/main" id="{22C3CAB9-059A-461A-A857-5C462656682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71183" y="239436"/>
            <a:ext cx="1418296" cy="70914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2936D49-3A3F-407E-AE45-BB46379EA390}"/>
              </a:ext>
            </a:extLst>
          </p:cNvPr>
          <p:cNvSpPr/>
          <p:nvPr userDrawn="1"/>
        </p:nvSpPr>
        <p:spPr>
          <a:xfrm rot="16200000" flipH="1">
            <a:off x="-1688159" y="3117903"/>
            <a:ext cx="3933507" cy="320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100" b="0" dirty="0" err="1">
                <a:solidFill>
                  <a:schemeClr val="bg1">
                    <a:lumMod val="65000"/>
                  </a:schemeClr>
                </a:solidFill>
              </a:rPr>
              <a:t>Facultatea</a:t>
            </a:r>
            <a:r>
              <a:rPr lang="en-US" sz="1100" b="0" dirty="0">
                <a:solidFill>
                  <a:schemeClr val="bg1">
                    <a:lumMod val="65000"/>
                  </a:schemeClr>
                </a:solidFill>
              </a:rPr>
              <a:t> de </a:t>
            </a:r>
            <a:r>
              <a:rPr lang="en-US" sz="1100" b="0" dirty="0" err="1">
                <a:solidFill>
                  <a:schemeClr val="bg1">
                    <a:lumMod val="65000"/>
                  </a:schemeClr>
                </a:solidFill>
              </a:rPr>
              <a:t>Inginerie</a:t>
            </a:r>
            <a:r>
              <a:rPr lang="en-US" sz="1100" b="0" dirty="0">
                <a:solidFill>
                  <a:schemeClr val="bg1">
                    <a:lumMod val="65000"/>
                  </a:schemeClr>
                </a:solidFill>
              </a:rPr>
              <a:t> Electric</a:t>
            </a:r>
            <a:r>
              <a:rPr lang="ro-RO" sz="1100" b="0" dirty="0">
                <a:solidFill>
                  <a:schemeClr val="bg1">
                    <a:lumMod val="65000"/>
                  </a:schemeClr>
                </a:solidFill>
              </a:rPr>
              <a:t>ă</a:t>
            </a:r>
            <a:endParaRPr lang="id-ID" sz="11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Freeform 68">
            <a:extLst>
              <a:ext uri="{FF2B5EF4-FFF2-40B4-BE49-F238E27FC236}">
                <a16:creationId xmlns:a16="http://schemas.microsoft.com/office/drawing/2014/main" id="{A2B53C24-1FEE-4016-831C-98A42F1BF1A6}"/>
              </a:ext>
            </a:extLst>
          </p:cNvPr>
          <p:cNvSpPr>
            <a:spLocks/>
          </p:cNvSpPr>
          <p:nvPr userDrawn="1"/>
        </p:nvSpPr>
        <p:spPr bwMode="auto">
          <a:xfrm flipV="1">
            <a:off x="230958" y="886612"/>
            <a:ext cx="183721" cy="369438"/>
          </a:xfrm>
          <a:custGeom>
            <a:avLst/>
            <a:gdLst>
              <a:gd name="T0" fmla="*/ 90488 w 92"/>
              <a:gd name="T1" fmla="*/ 203200 h 185"/>
              <a:gd name="T2" fmla="*/ 90488 w 92"/>
              <a:gd name="T3" fmla="*/ 0 h 185"/>
              <a:gd name="T4" fmla="*/ 53975 w 92"/>
              <a:gd name="T5" fmla="*/ 0 h 185"/>
              <a:gd name="T6" fmla="*/ 53975 w 92"/>
              <a:gd name="T7" fmla="*/ 203200 h 185"/>
              <a:gd name="T8" fmla="*/ 0 w 92"/>
              <a:gd name="T9" fmla="*/ 203200 h 185"/>
              <a:gd name="T10" fmla="*/ 73025 w 92"/>
              <a:gd name="T11" fmla="*/ 293687 h 185"/>
              <a:gd name="T12" fmla="*/ 146050 w 92"/>
              <a:gd name="T13" fmla="*/ 203200 h 185"/>
              <a:gd name="T14" fmla="*/ 90488 w 92"/>
              <a:gd name="T15" fmla="*/ 203200 h 18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92" h="185">
                <a:moveTo>
                  <a:pt x="57" y="128"/>
                </a:moveTo>
                <a:lnTo>
                  <a:pt x="57" y="0"/>
                </a:lnTo>
                <a:lnTo>
                  <a:pt x="34" y="0"/>
                </a:lnTo>
                <a:lnTo>
                  <a:pt x="34" y="128"/>
                </a:lnTo>
                <a:lnTo>
                  <a:pt x="0" y="128"/>
                </a:lnTo>
                <a:lnTo>
                  <a:pt x="46" y="185"/>
                </a:lnTo>
                <a:lnTo>
                  <a:pt x="92" y="128"/>
                </a:lnTo>
                <a:lnTo>
                  <a:pt x="57" y="128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 descr="A picture containing qr code&#10;&#10;Description automatically generated">
            <a:extLst>
              <a:ext uri="{FF2B5EF4-FFF2-40B4-BE49-F238E27FC236}">
                <a16:creationId xmlns:a16="http://schemas.microsoft.com/office/drawing/2014/main" id="{B0E420CE-9A6F-4909-B273-ED49B85475B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34" y="239435"/>
            <a:ext cx="1063264" cy="592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474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43052-2748-4F96-865F-28B22908F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05D2DA-8417-4B0F-BFAA-42269E13C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223C35-A263-433D-87F4-DF3073E100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F48309-B419-446F-A0BA-623D21DCD1AE}"/>
              </a:ext>
            </a:extLst>
          </p:cNvPr>
          <p:cNvSpPr txBox="1"/>
          <p:nvPr userDrawn="1"/>
        </p:nvSpPr>
        <p:spPr>
          <a:xfrm>
            <a:off x="5887082" y="6439412"/>
            <a:ext cx="6094770" cy="299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ro-RO" sz="10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www.ie.utcluj.ro</a:t>
            </a:r>
            <a:endParaRPr lang="id-ID" sz="10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70A578B-25B8-43B5-A396-BDA92F911DA9}"/>
              </a:ext>
            </a:extLst>
          </p:cNvPr>
          <p:cNvCxnSpPr/>
          <p:nvPr userDrawn="1"/>
        </p:nvCxnSpPr>
        <p:spPr>
          <a:xfrm flipH="1">
            <a:off x="9590652" y="6618564"/>
            <a:ext cx="13120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0" name="Graphic 9">
            <a:extLst>
              <a:ext uri="{FF2B5EF4-FFF2-40B4-BE49-F238E27FC236}">
                <a16:creationId xmlns:a16="http://schemas.microsoft.com/office/drawing/2014/main" id="{538F3A04-1DC5-4017-AD99-5549504CB4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71183" y="239436"/>
            <a:ext cx="1418296" cy="70914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CAF8D7D-F261-497D-A344-4FDE5B79AEA5}"/>
              </a:ext>
            </a:extLst>
          </p:cNvPr>
          <p:cNvSpPr/>
          <p:nvPr userDrawn="1"/>
        </p:nvSpPr>
        <p:spPr>
          <a:xfrm rot="16200000" flipH="1">
            <a:off x="-1688159" y="3117903"/>
            <a:ext cx="3933507" cy="320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100" b="0" dirty="0" err="1">
                <a:solidFill>
                  <a:schemeClr val="bg1">
                    <a:lumMod val="65000"/>
                  </a:schemeClr>
                </a:solidFill>
              </a:rPr>
              <a:t>Facultatea</a:t>
            </a:r>
            <a:r>
              <a:rPr lang="en-US" sz="1100" b="0" dirty="0">
                <a:solidFill>
                  <a:schemeClr val="bg1">
                    <a:lumMod val="65000"/>
                  </a:schemeClr>
                </a:solidFill>
              </a:rPr>
              <a:t> de </a:t>
            </a:r>
            <a:r>
              <a:rPr lang="en-US" sz="1100" b="0" dirty="0" err="1">
                <a:solidFill>
                  <a:schemeClr val="bg1">
                    <a:lumMod val="65000"/>
                  </a:schemeClr>
                </a:solidFill>
              </a:rPr>
              <a:t>Inginerie</a:t>
            </a:r>
            <a:r>
              <a:rPr lang="en-US" sz="1100" b="0" dirty="0">
                <a:solidFill>
                  <a:schemeClr val="bg1">
                    <a:lumMod val="65000"/>
                  </a:schemeClr>
                </a:solidFill>
              </a:rPr>
              <a:t> Electric</a:t>
            </a:r>
            <a:r>
              <a:rPr lang="ro-RO" sz="1100" b="0" dirty="0">
                <a:solidFill>
                  <a:schemeClr val="bg1">
                    <a:lumMod val="65000"/>
                  </a:schemeClr>
                </a:solidFill>
              </a:rPr>
              <a:t>ă</a:t>
            </a:r>
            <a:endParaRPr lang="id-ID" sz="11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Freeform 68">
            <a:extLst>
              <a:ext uri="{FF2B5EF4-FFF2-40B4-BE49-F238E27FC236}">
                <a16:creationId xmlns:a16="http://schemas.microsoft.com/office/drawing/2014/main" id="{5D7AF5FA-85A8-465E-B3B4-139370428967}"/>
              </a:ext>
            </a:extLst>
          </p:cNvPr>
          <p:cNvSpPr>
            <a:spLocks/>
          </p:cNvSpPr>
          <p:nvPr userDrawn="1"/>
        </p:nvSpPr>
        <p:spPr bwMode="auto">
          <a:xfrm flipV="1">
            <a:off x="230958" y="886612"/>
            <a:ext cx="183721" cy="369438"/>
          </a:xfrm>
          <a:custGeom>
            <a:avLst/>
            <a:gdLst>
              <a:gd name="T0" fmla="*/ 90488 w 92"/>
              <a:gd name="T1" fmla="*/ 203200 h 185"/>
              <a:gd name="T2" fmla="*/ 90488 w 92"/>
              <a:gd name="T3" fmla="*/ 0 h 185"/>
              <a:gd name="T4" fmla="*/ 53975 w 92"/>
              <a:gd name="T5" fmla="*/ 0 h 185"/>
              <a:gd name="T6" fmla="*/ 53975 w 92"/>
              <a:gd name="T7" fmla="*/ 203200 h 185"/>
              <a:gd name="T8" fmla="*/ 0 w 92"/>
              <a:gd name="T9" fmla="*/ 203200 h 185"/>
              <a:gd name="T10" fmla="*/ 73025 w 92"/>
              <a:gd name="T11" fmla="*/ 293687 h 185"/>
              <a:gd name="T12" fmla="*/ 146050 w 92"/>
              <a:gd name="T13" fmla="*/ 203200 h 185"/>
              <a:gd name="T14" fmla="*/ 90488 w 92"/>
              <a:gd name="T15" fmla="*/ 203200 h 18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92" h="185">
                <a:moveTo>
                  <a:pt x="57" y="128"/>
                </a:moveTo>
                <a:lnTo>
                  <a:pt x="57" y="0"/>
                </a:lnTo>
                <a:lnTo>
                  <a:pt x="34" y="0"/>
                </a:lnTo>
                <a:lnTo>
                  <a:pt x="34" y="128"/>
                </a:lnTo>
                <a:lnTo>
                  <a:pt x="0" y="128"/>
                </a:lnTo>
                <a:lnTo>
                  <a:pt x="46" y="185"/>
                </a:lnTo>
                <a:lnTo>
                  <a:pt x="92" y="128"/>
                </a:lnTo>
                <a:lnTo>
                  <a:pt x="57" y="128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 descr="A picture containing qr code&#10;&#10;Description automatically generated">
            <a:extLst>
              <a:ext uri="{FF2B5EF4-FFF2-40B4-BE49-F238E27FC236}">
                <a16:creationId xmlns:a16="http://schemas.microsoft.com/office/drawing/2014/main" id="{3B062BFC-861B-4230-A0F8-5B5735D6DD2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34" y="239435"/>
            <a:ext cx="1063264" cy="592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874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970E99-874E-4784-A6E7-02441B2BD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9E64A9-2994-4E7B-B3BD-FD797AC078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C17F34-3410-4F1A-8706-147599093CB2}"/>
              </a:ext>
            </a:extLst>
          </p:cNvPr>
          <p:cNvSpPr txBox="1"/>
          <p:nvPr userDrawn="1"/>
        </p:nvSpPr>
        <p:spPr>
          <a:xfrm>
            <a:off x="5887082" y="6439412"/>
            <a:ext cx="6094770" cy="299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ro-RO" sz="10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www.ie.utcluj.ro</a:t>
            </a:r>
            <a:endParaRPr lang="id-ID" sz="10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E91CB60-F507-410E-99C6-C730122A910F}"/>
              </a:ext>
            </a:extLst>
          </p:cNvPr>
          <p:cNvCxnSpPr/>
          <p:nvPr userDrawn="1"/>
        </p:nvCxnSpPr>
        <p:spPr>
          <a:xfrm flipH="1">
            <a:off x="9590652" y="6618564"/>
            <a:ext cx="13120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9" name="Graphic 8">
            <a:extLst>
              <a:ext uri="{FF2B5EF4-FFF2-40B4-BE49-F238E27FC236}">
                <a16:creationId xmlns:a16="http://schemas.microsoft.com/office/drawing/2014/main" id="{4F740218-02F6-42F4-8DE8-83700D4F6FE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471183" y="239436"/>
            <a:ext cx="1418296" cy="70914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4F0F43E-7553-4C7D-8519-C6BB27C01117}"/>
              </a:ext>
            </a:extLst>
          </p:cNvPr>
          <p:cNvSpPr/>
          <p:nvPr userDrawn="1"/>
        </p:nvSpPr>
        <p:spPr>
          <a:xfrm rot="16200000" flipH="1">
            <a:off x="-1688159" y="3117903"/>
            <a:ext cx="3933507" cy="320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100" b="0" dirty="0" err="1">
                <a:solidFill>
                  <a:schemeClr val="bg1">
                    <a:lumMod val="65000"/>
                  </a:schemeClr>
                </a:solidFill>
              </a:rPr>
              <a:t>Facultatea</a:t>
            </a:r>
            <a:r>
              <a:rPr lang="en-US" sz="1100" b="0" dirty="0">
                <a:solidFill>
                  <a:schemeClr val="bg1">
                    <a:lumMod val="65000"/>
                  </a:schemeClr>
                </a:solidFill>
              </a:rPr>
              <a:t> de </a:t>
            </a:r>
            <a:r>
              <a:rPr lang="en-US" sz="1100" b="0" dirty="0" err="1">
                <a:solidFill>
                  <a:schemeClr val="bg1">
                    <a:lumMod val="65000"/>
                  </a:schemeClr>
                </a:solidFill>
              </a:rPr>
              <a:t>Inginerie</a:t>
            </a:r>
            <a:r>
              <a:rPr lang="en-US" sz="1100" b="0" dirty="0">
                <a:solidFill>
                  <a:schemeClr val="bg1">
                    <a:lumMod val="65000"/>
                  </a:schemeClr>
                </a:solidFill>
              </a:rPr>
              <a:t> Electric</a:t>
            </a:r>
            <a:r>
              <a:rPr lang="ro-RO" sz="1100" b="0" dirty="0">
                <a:solidFill>
                  <a:schemeClr val="bg1">
                    <a:lumMod val="65000"/>
                  </a:schemeClr>
                </a:solidFill>
              </a:rPr>
              <a:t>ă</a:t>
            </a:r>
            <a:endParaRPr lang="id-ID" sz="11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Freeform 68">
            <a:extLst>
              <a:ext uri="{FF2B5EF4-FFF2-40B4-BE49-F238E27FC236}">
                <a16:creationId xmlns:a16="http://schemas.microsoft.com/office/drawing/2014/main" id="{57FB7235-0AC2-4393-8ECF-9DD24AC8FC55}"/>
              </a:ext>
            </a:extLst>
          </p:cNvPr>
          <p:cNvSpPr>
            <a:spLocks/>
          </p:cNvSpPr>
          <p:nvPr userDrawn="1"/>
        </p:nvSpPr>
        <p:spPr bwMode="auto">
          <a:xfrm flipV="1">
            <a:off x="230958" y="886612"/>
            <a:ext cx="183721" cy="369438"/>
          </a:xfrm>
          <a:custGeom>
            <a:avLst/>
            <a:gdLst>
              <a:gd name="T0" fmla="*/ 90488 w 92"/>
              <a:gd name="T1" fmla="*/ 203200 h 185"/>
              <a:gd name="T2" fmla="*/ 90488 w 92"/>
              <a:gd name="T3" fmla="*/ 0 h 185"/>
              <a:gd name="T4" fmla="*/ 53975 w 92"/>
              <a:gd name="T5" fmla="*/ 0 h 185"/>
              <a:gd name="T6" fmla="*/ 53975 w 92"/>
              <a:gd name="T7" fmla="*/ 203200 h 185"/>
              <a:gd name="T8" fmla="*/ 0 w 92"/>
              <a:gd name="T9" fmla="*/ 203200 h 185"/>
              <a:gd name="T10" fmla="*/ 73025 w 92"/>
              <a:gd name="T11" fmla="*/ 293687 h 185"/>
              <a:gd name="T12" fmla="*/ 146050 w 92"/>
              <a:gd name="T13" fmla="*/ 203200 h 185"/>
              <a:gd name="T14" fmla="*/ 90488 w 92"/>
              <a:gd name="T15" fmla="*/ 203200 h 18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92" h="185">
                <a:moveTo>
                  <a:pt x="57" y="128"/>
                </a:moveTo>
                <a:lnTo>
                  <a:pt x="57" y="0"/>
                </a:lnTo>
                <a:lnTo>
                  <a:pt x="34" y="0"/>
                </a:lnTo>
                <a:lnTo>
                  <a:pt x="34" y="128"/>
                </a:lnTo>
                <a:lnTo>
                  <a:pt x="0" y="128"/>
                </a:lnTo>
                <a:lnTo>
                  <a:pt x="46" y="185"/>
                </a:lnTo>
                <a:lnTo>
                  <a:pt x="92" y="128"/>
                </a:lnTo>
                <a:lnTo>
                  <a:pt x="57" y="128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" name="Picture 11" descr="A picture containing qr code&#10;&#10;Description automatically generated">
            <a:extLst>
              <a:ext uri="{FF2B5EF4-FFF2-40B4-BE49-F238E27FC236}">
                <a16:creationId xmlns:a16="http://schemas.microsoft.com/office/drawing/2014/main" id="{DF676028-23F6-4D51-8923-ECB8E5F1C047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34" y="239435"/>
            <a:ext cx="1063264" cy="592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671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685E3-8A1E-4E3F-8B52-F6371648D8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21C3C9-BD9B-4F78-B932-2F6B678194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05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19989-412B-42A8-958D-F4B54FD0A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B0E57-2059-4675-9469-C3F35D143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65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Andrei Cristinel Cziker</dc:creator>
  <cp:lastModifiedBy>Nicolae Florin Jurca</cp:lastModifiedBy>
  <cp:revision>1</cp:revision>
  <dcterms:created xsi:type="dcterms:W3CDTF">2022-02-09T10:43:20Z</dcterms:created>
  <dcterms:modified xsi:type="dcterms:W3CDTF">2022-03-02T12:58:34Z</dcterms:modified>
</cp:coreProperties>
</file>